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413" r:id="rId2"/>
    <p:sldId id="310" r:id="rId3"/>
    <p:sldId id="469" r:id="rId4"/>
    <p:sldId id="256" r:id="rId5"/>
    <p:sldId id="366" r:id="rId6"/>
    <p:sldId id="489" r:id="rId7"/>
    <p:sldId id="429" r:id="rId8"/>
    <p:sldId id="428" r:id="rId9"/>
    <p:sldId id="490" r:id="rId10"/>
    <p:sldId id="431" r:id="rId11"/>
    <p:sldId id="433" r:id="rId12"/>
    <p:sldId id="485" r:id="rId13"/>
    <p:sldId id="491" r:id="rId14"/>
    <p:sldId id="486" r:id="rId15"/>
    <p:sldId id="487" r:id="rId16"/>
    <p:sldId id="488" r:id="rId17"/>
    <p:sldId id="297" r:id="rId18"/>
  </p:sldIdLst>
  <p:sldSz cx="9144000" cy="6858000" type="screen4x3"/>
  <p:notesSz cx="6858000" cy="91995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(W1)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(W1)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(W1)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(W1)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(W1)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(W1)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(W1)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(W1)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(W1)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5"/>
    <a:srgbClr val="FF3399"/>
    <a:srgbClr val="0000CC"/>
    <a:srgbClr val="00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4255" autoAdjust="0"/>
  </p:normalViewPr>
  <p:slideViewPr>
    <p:cSldViewPr>
      <p:cViewPr varScale="1">
        <p:scale>
          <a:sx n="103" d="100"/>
          <a:sy n="103" d="100"/>
        </p:scale>
        <p:origin x="-516" y="-90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4" tIns="45267" rIns="90534" bIns="45267" numCol="1" anchor="t" anchorCtr="0" compatLnSpc="1">
            <a:prstTxWarp prst="textNoShape">
              <a:avLst/>
            </a:prstTxWarp>
          </a:bodyPr>
          <a:lstStyle>
            <a:lvl1pPr defTabSz="904773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1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4" tIns="45267" rIns="90534" bIns="45267" numCol="1" anchor="t" anchorCtr="0" compatLnSpc="1">
            <a:prstTxWarp prst="textNoShape">
              <a:avLst/>
            </a:prstTxWarp>
          </a:bodyPr>
          <a:lstStyle>
            <a:lvl1pPr algn="r" defTabSz="904773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4" tIns="45267" rIns="90534" bIns="45267" numCol="1" anchor="b" anchorCtr="0" compatLnSpc="1">
            <a:prstTxWarp prst="textNoShape">
              <a:avLst/>
            </a:prstTxWarp>
          </a:bodyPr>
          <a:lstStyle>
            <a:lvl1pPr defTabSz="904773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3918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4" tIns="45267" rIns="90534" bIns="45267" numCol="1" anchor="b" anchorCtr="0" compatLnSpc="1">
            <a:prstTxWarp prst="textNoShape">
              <a:avLst/>
            </a:prstTxWarp>
          </a:bodyPr>
          <a:lstStyle>
            <a:lvl1pPr algn="r" defTabSz="904773">
              <a:defRPr sz="1200"/>
            </a:lvl1pPr>
          </a:lstStyle>
          <a:p>
            <a:pPr>
              <a:defRPr/>
            </a:pPr>
            <a:fld id="{28928C91-C25F-45A7-A723-1657C992D2E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4" tIns="45267" rIns="90534" bIns="45267" numCol="1" anchor="t" anchorCtr="0" compatLnSpc="1">
            <a:prstTxWarp prst="textNoShape">
              <a:avLst/>
            </a:prstTxWarp>
          </a:bodyPr>
          <a:lstStyle>
            <a:lvl1pPr defTabSz="904773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861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4" tIns="45267" rIns="90534" bIns="45267" numCol="1" anchor="t" anchorCtr="0" compatLnSpc="1">
            <a:prstTxWarp prst="textNoShape">
              <a:avLst/>
            </a:prstTxWarp>
          </a:bodyPr>
          <a:lstStyle>
            <a:lvl1pPr algn="r" defTabSz="904773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270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690563"/>
            <a:ext cx="4598988" cy="3449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70388"/>
            <a:ext cx="50292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4" tIns="45267" rIns="90534" bIns="452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861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4" tIns="45267" rIns="90534" bIns="45267" numCol="1" anchor="b" anchorCtr="0" compatLnSpc="1">
            <a:prstTxWarp prst="textNoShape">
              <a:avLst/>
            </a:prstTxWarp>
          </a:bodyPr>
          <a:lstStyle>
            <a:lvl1pPr defTabSz="904773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861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3918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34" tIns="45267" rIns="90534" bIns="45267" numCol="1" anchor="b" anchorCtr="0" compatLnSpc="1">
            <a:prstTxWarp prst="textNoShape">
              <a:avLst/>
            </a:prstTxWarp>
          </a:bodyPr>
          <a:lstStyle>
            <a:lvl1pPr algn="r" defTabSz="904773">
              <a:defRPr sz="1200"/>
            </a:lvl1pPr>
          </a:lstStyle>
          <a:p>
            <a:pPr>
              <a:defRPr/>
            </a:pPr>
            <a:fld id="{3C404AFD-A7CF-4392-AF8C-704B6C0F97D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sz="20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04AFD-A7CF-4392-AF8C-704B6C0F97DA}" type="slidenum">
              <a:rPr lang="es-ES" smtClean="0"/>
              <a:pPr>
                <a:defRPr/>
              </a:pPr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68078-EA02-4FDF-9D37-3F1D95DBEA48}" type="datetime1">
              <a:rPr lang="en-US"/>
              <a:pPr>
                <a:defRPr/>
              </a:pPr>
              <a:t>11/8/2011</a:t>
            </a:fld>
            <a:endParaRPr lang="es-E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403BB-D6C3-4369-82D2-7CF05E03D4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538AD-7F10-4756-8E19-E627ABE8BEAE}" type="datetime1">
              <a:rPr lang="en-US"/>
              <a:pPr>
                <a:defRPr/>
              </a:pPr>
              <a:t>11/8/2011</a:t>
            </a:fld>
            <a:endParaRPr lang="es-E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D9C04-8CFD-4442-947C-1262E7FED44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15F87-A072-491B-9696-C8D653A77AB4}" type="datetime1">
              <a:rPr lang="en-US"/>
              <a:pPr>
                <a:defRPr/>
              </a:pPr>
              <a:t>11/8/2011</a:t>
            </a:fld>
            <a:endParaRPr lang="es-E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2438B-404A-4826-8B09-90C495365D2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779AB-5A55-4646-971A-E36AE9C29AB4}" type="datetime1">
              <a:rPr lang="en-US"/>
              <a:pPr>
                <a:defRPr/>
              </a:pPr>
              <a:t>11/8/2011</a:t>
            </a:fld>
            <a:endParaRPr lang="es-E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A7D77-1C1A-44D4-89E0-C02A8207826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5BED5-89FC-4A87-8CBB-66E3205892B2}" type="datetime1">
              <a:rPr lang="en-US"/>
              <a:pPr>
                <a:defRPr/>
              </a:pPr>
              <a:t>11/8/2011</a:t>
            </a:fld>
            <a:endParaRPr lang="es-ES"/>
          </a:p>
        </p:txBody>
      </p:sp>
      <p:sp>
        <p:nvSpPr>
          <p:cNvPr id="8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FAAAD-DA76-4697-A032-C7F31DDF31B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5DB36-1C18-461F-A673-1388E58F2F7D}" type="datetime1">
              <a:rPr lang="en-US"/>
              <a:pPr>
                <a:defRPr/>
              </a:pPr>
              <a:t>11/8/2011</a:t>
            </a:fld>
            <a:endParaRPr lang="es-E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E0972-6C1F-44D4-BBB7-0F0A671762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24A24-7D8E-44D9-93AF-CCBCF116695A}" type="datetime1">
              <a:rPr lang="en-US"/>
              <a:pPr>
                <a:defRPr/>
              </a:pPr>
              <a:t>11/8/2011</a:t>
            </a:fld>
            <a:endParaRPr lang="es-E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C08B7-9E22-4B4B-B174-344D83A5E6F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6FB1D-B1D7-4DE0-A9CD-B4634A00368D}" type="datetime1">
              <a:rPr lang="en-US"/>
              <a:pPr>
                <a:defRPr/>
              </a:pPr>
              <a:t>11/8/2011</a:t>
            </a:fld>
            <a:endParaRPr lang="es-E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B8FD1-69BD-481B-85B2-C5752B33F2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F0658-1A75-4B5C-8FA3-DC941D5CA9F1}" type="datetime1">
              <a:rPr lang="en-US"/>
              <a:pPr>
                <a:defRPr/>
              </a:pPr>
              <a:t>11/8/2011</a:t>
            </a:fld>
            <a:endParaRPr lang="es-E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3FC9F-7EEB-44EA-A260-152045D4ABC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89778-4BAB-486B-8D9F-F30B5C0079B7}" type="datetime1">
              <a:rPr lang="en-US"/>
              <a:pPr>
                <a:defRPr/>
              </a:pPr>
              <a:t>11/8/2011</a:t>
            </a:fld>
            <a:endParaRPr lang="es-E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5EF79-7DDA-4AB2-86EE-B3A8CF6AC99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rgbClr val="7DCA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MX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307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7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7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8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8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8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8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84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8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86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87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88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8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90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9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9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9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9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9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9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9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98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99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10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10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10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103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10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10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3854199D-F803-4740-B155-2117B85B68F2}" type="datetime1">
              <a:rPr lang="en-US"/>
              <a:pPr>
                <a:defRPr/>
              </a:pPr>
              <a:t>11/8/2011</a:t>
            </a:fld>
            <a:endParaRPr lang="es-ES"/>
          </a:p>
        </p:txBody>
      </p:sp>
      <p:sp>
        <p:nvSpPr>
          <p:cNvPr id="3108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endParaRPr lang="es-ES"/>
          </a:p>
        </p:txBody>
      </p:sp>
      <p:sp>
        <p:nvSpPr>
          <p:cNvPr id="3109" name="Rectangle 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95C32844-300A-40AB-BF8A-C6BA91B9BA7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3110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lsr@olivares.com.m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7.jpeg"/><Relationship Id="rId4" Type="http://schemas.openxmlformats.org/officeDocument/2006/relationships/hyperlink" Target="http://www.olivares.com.mx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DD1C498F-8A61-4BF4-93E9-A79E6D3CD9B4}" type="slidenum">
              <a:rPr lang="es-ES"/>
              <a:pPr>
                <a:defRPr/>
              </a:pPr>
              <a:t>1</a:t>
            </a:fld>
            <a:endParaRPr lang="es-ES" dirty="0"/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1000100" y="6604084"/>
            <a:ext cx="1803699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1050" dirty="0">
                <a:latin typeface="Verdana" pitchFamily="34" charset="0"/>
              </a:rPr>
              <a:t>©</a:t>
            </a:r>
            <a:r>
              <a:rPr lang="es-MX" sz="105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2011Olivares </a:t>
            </a:r>
            <a:r>
              <a:rPr lang="es-MX" sz="900" dirty="0">
                <a:latin typeface="Verdana" pitchFamily="34" charset="0"/>
              </a:rPr>
              <a:t>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1736725" y="37655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MX">
              <a:latin typeface="Verdana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685800" y="3581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16200000" algn="ctr" rotWithShape="0">
              <a:schemeClr val="bg2"/>
            </a:outerShdw>
          </a:effectLst>
        </p:spPr>
        <p:txBody>
          <a:bodyPr anchor="b"/>
          <a:lstStyle/>
          <a:p>
            <a:pPr algn="ctr" eaLnBrk="0" hangingPunct="0">
              <a:defRPr/>
            </a:pPr>
            <a:endParaRPr lang="es-ES_tradnl">
              <a:solidFill>
                <a:srgbClr val="BFC1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857224" y="4929198"/>
            <a:ext cx="814393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16200000" algn="ctr" rotWithShape="0">
              <a:schemeClr val="bg2"/>
            </a:outerShdw>
          </a:effectLst>
        </p:spPr>
        <p:txBody>
          <a:bodyPr anchor="b"/>
          <a:lstStyle/>
          <a:p>
            <a:pPr algn="ctr" eaLnBrk="0" hangingPunct="0"/>
            <a:endParaRPr lang="es-ES_tradnl" sz="2000" dirty="0" smtClean="0">
              <a:solidFill>
                <a:srgbClr val="323F7E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 eaLnBrk="0" hangingPunct="0"/>
            <a:r>
              <a:rPr lang="es-ES_tradnl" sz="2000" dirty="0" smtClean="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III SEMINARIO DEL DERECHO DE AUTOR EN </a:t>
            </a:r>
          </a:p>
          <a:p>
            <a:pPr algn="ctr" eaLnBrk="0" hangingPunct="0"/>
            <a:r>
              <a:rPr lang="es-ES_tradnl" sz="2000" dirty="0" smtClean="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EL ÁMBITO EDITORIAL 2011.</a:t>
            </a:r>
          </a:p>
          <a:p>
            <a:pPr algn="ctr" eaLnBrk="0" hangingPunct="0"/>
            <a:endParaRPr lang="es-ES_tradnl" sz="2000" dirty="0" smtClean="0">
              <a:solidFill>
                <a:srgbClr val="323F7E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 eaLnBrk="0" hangingPunct="0"/>
            <a:r>
              <a:rPr lang="es-ES_tradnl" sz="1600" dirty="0" smtClean="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Organizado por el Centro Nacional para la cultura y las artes, </a:t>
            </a:r>
          </a:p>
          <a:p>
            <a:pPr algn="ctr" eaLnBrk="0" hangingPunct="0"/>
            <a:r>
              <a:rPr lang="es-ES_tradnl" sz="1600" dirty="0" smtClean="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CONACULTA y </a:t>
            </a:r>
          </a:p>
          <a:p>
            <a:pPr algn="ctr" eaLnBrk="0" hangingPunct="0"/>
            <a:r>
              <a:rPr lang="es-ES_tradnl" sz="1600" dirty="0" smtClean="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el Instituto Nacional del Derecho de Autor, INDAUTOR.</a:t>
            </a:r>
          </a:p>
          <a:p>
            <a:pPr algn="ctr" eaLnBrk="0" hangingPunct="0"/>
            <a:r>
              <a:rPr lang="es-ES_tradnl" sz="2000" dirty="0" smtClean="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	</a:t>
            </a:r>
            <a:endParaRPr lang="es-ES_tradnl" sz="1400" dirty="0" smtClean="0">
              <a:solidFill>
                <a:srgbClr val="323F7E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 eaLnBrk="0" hangingPunct="0"/>
            <a:endParaRPr lang="es-ES_tradnl" sz="1400" dirty="0" smtClean="0">
              <a:solidFill>
                <a:srgbClr val="323F7E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 eaLnBrk="0" hangingPunct="0"/>
            <a:endParaRPr lang="es-ES_tradnl" sz="2000" dirty="0" smtClean="0">
              <a:solidFill>
                <a:srgbClr val="323F7E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3" name="Rectangle 17"/>
          <p:cNvSpPr>
            <a:spLocks noChangeArrowheads="1"/>
          </p:cNvSpPr>
          <p:nvPr/>
        </p:nvSpPr>
        <p:spPr bwMode="auto">
          <a:xfrm>
            <a:off x="1714480" y="1571612"/>
            <a:ext cx="66294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16200000" algn="ctr" rotWithShape="0">
              <a:schemeClr val="bg2"/>
            </a:outerShdw>
          </a:effectLst>
        </p:spPr>
        <p:txBody>
          <a:bodyPr anchor="b"/>
          <a:lstStyle/>
          <a:p>
            <a:pPr algn="ctr" eaLnBrk="0" hangingPunct="0"/>
            <a:r>
              <a:rPr lang="es-ES_tradnl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La Protección de Conocimiento Tradicional y Recursos Genéticos en Latinoamérica – Casos Prácticos.  </a:t>
            </a:r>
          </a:p>
          <a:p>
            <a:pPr algn="ctr" eaLnBrk="0" hangingPunct="0"/>
            <a:endParaRPr lang="es-ES_tradnl" sz="30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2643174" y="4857760"/>
            <a:ext cx="335758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808080">
                <a:alpha val="75000"/>
              </a:srgbClr>
            </a:outerShdw>
          </a:effec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s-ES_tradnl" sz="2000" dirty="0">
                <a:solidFill>
                  <a:srgbClr val="323F7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   </a:t>
            </a:r>
            <a:r>
              <a:rPr lang="es-ES_tradnl" sz="2000" dirty="0" smtClean="0">
                <a:solidFill>
                  <a:srgbClr val="323F7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     Luis </a:t>
            </a:r>
            <a:r>
              <a:rPr lang="es-ES_tradnl" sz="2000" dirty="0">
                <a:solidFill>
                  <a:srgbClr val="323F7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C. Schmidt</a:t>
            </a:r>
            <a:endParaRPr lang="es-ES_tradnl" sz="2000" dirty="0">
              <a:solidFill>
                <a:srgbClr val="323F7E"/>
              </a:solidFill>
              <a:latin typeface="Verdana" pitchFamily="34" charset="0"/>
            </a:endParaRPr>
          </a:p>
        </p:txBody>
      </p:sp>
      <p:pic>
        <p:nvPicPr>
          <p:cNvPr id="3082" name="Picture 7" descr="OL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6072206"/>
            <a:ext cx="682868" cy="47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12 Conector recto"/>
          <p:cNvCxnSpPr/>
          <p:nvPr/>
        </p:nvCxnSpPr>
        <p:spPr bwMode="auto">
          <a:xfrm>
            <a:off x="1643042" y="2643182"/>
            <a:ext cx="6643734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4" name="13 Imagen" descr="cid:image003.png@01C9D948.0E6EE0B0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4929198"/>
            <a:ext cx="157163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5 Imagen" descr="LOGO_INDAUTOR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00166" y="5000636"/>
            <a:ext cx="1357322" cy="5626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5984" y="5929330"/>
            <a:ext cx="3712884" cy="621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15074" y="5857892"/>
            <a:ext cx="2571768" cy="847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714612" y="5357826"/>
            <a:ext cx="335758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808080">
                <a:alpha val="75000"/>
              </a:srgbClr>
            </a:outerShdw>
          </a:effec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s-ES_tradnl" sz="2000" dirty="0">
                <a:solidFill>
                  <a:srgbClr val="323F7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   </a:t>
            </a:r>
            <a:r>
              <a:rPr lang="es-ES_tradnl" sz="2000" dirty="0" smtClean="0">
                <a:solidFill>
                  <a:srgbClr val="323F7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     </a:t>
            </a:r>
            <a:r>
              <a:rPr lang="es-ES_tradnl" sz="1400" dirty="0" smtClean="0">
                <a:solidFill>
                  <a:srgbClr val="323F7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Noviembre 2011.</a:t>
            </a:r>
            <a:endParaRPr lang="es-ES_tradnl" sz="1400" dirty="0">
              <a:solidFill>
                <a:srgbClr val="323F7E"/>
              </a:solidFill>
              <a:latin typeface="Verdana" pitchFamily="34" charset="0"/>
            </a:endParaRPr>
          </a:p>
        </p:txBody>
      </p:sp>
      <p:pic>
        <p:nvPicPr>
          <p:cNvPr id="18" name="Picture 117" descr="BARRA OLIVARES"/>
          <p:cNvPicPr preferRelativeResize="0"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10</a:t>
            </a:fld>
            <a:endParaRPr lang="es-ES"/>
          </a:p>
        </p:txBody>
      </p:sp>
      <p:sp>
        <p:nvSpPr>
          <p:cNvPr id="40" name="Text Box 44"/>
          <p:cNvSpPr txBox="1">
            <a:spLocks noChangeArrowheads="1"/>
          </p:cNvSpPr>
          <p:nvPr/>
        </p:nvSpPr>
        <p:spPr bwMode="auto">
          <a:xfrm>
            <a:off x="428596" y="6581001"/>
            <a:ext cx="22860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</a:t>
            </a:r>
            <a:r>
              <a:rPr lang="es-MX" sz="1200" dirty="0">
                <a:latin typeface="Verdana" pitchFamily="34" charset="0"/>
              </a:rPr>
              <a:t>.</a:t>
            </a:r>
            <a:endParaRPr lang="es-ES" sz="1200" dirty="0">
              <a:latin typeface="Verdana" pitchFamily="34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1142976" y="1071546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Folklore en Legislaciones Nacionales: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8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1214415" y="1571612"/>
          <a:ext cx="7358112" cy="507253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226352"/>
                <a:gridCol w="1226352"/>
                <a:gridCol w="1226352"/>
                <a:gridCol w="1403353"/>
                <a:gridCol w="1049351"/>
                <a:gridCol w="1226352"/>
              </a:tblGrid>
              <a:tr h="498759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Arial (W1)"/>
                        </a:rPr>
                        <a:t>Jurisdicción</a:t>
                      </a:r>
                      <a:endParaRPr lang="es-MX" sz="12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Arial (W1)"/>
                        </a:rPr>
                        <a:t>Sin</a:t>
                      </a:r>
                      <a:r>
                        <a:rPr lang="es-MX" sz="1200" baseline="0" dirty="0" smtClean="0">
                          <a:latin typeface="Arial (W1)"/>
                        </a:rPr>
                        <a:t> referencia</a:t>
                      </a:r>
                      <a:endParaRPr lang="es-MX" sz="12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Arial (W1)"/>
                        </a:rPr>
                        <a:t>Folclor</a:t>
                      </a:r>
                      <a:r>
                        <a:rPr lang="es-MX" sz="1200" baseline="0" dirty="0" smtClean="0">
                          <a:latin typeface="Arial (W1)"/>
                        </a:rPr>
                        <a:t> Excluido</a:t>
                      </a:r>
                      <a:endParaRPr lang="es-MX" sz="12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Arial (W1)"/>
                        </a:rPr>
                        <a:t>© o Derechos Conexos</a:t>
                      </a:r>
                      <a:endParaRPr lang="es-MX" sz="12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Arial (W1)"/>
                        </a:rPr>
                        <a:t>Dominio Público</a:t>
                      </a:r>
                      <a:endParaRPr lang="es-MX" sz="12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Arial (W1)"/>
                        </a:rPr>
                        <a:t>Sui Generis</a:t>
                      </a:r>
                      <a:endParaRPr lang="es-MX" sz="1200" dirty="0">
                        <a:latin typeface="Arial (W1)"/>
                      </a:endParaRPr>
                    </a:p>
                  </a:txBody>
                  <a:tcPr/>
                </a:tc>
              </a:tr>
              <a:tr h="23755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Arial (W1)"/>
                        </a:rPr>
                        <a:t>Barbados</a:t>
                      </a:r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Arial (W1)"/>
                          <a:sym typeface="Wingdings"/>
                        </a:rPr>
                        <a:t></a:t>
                      </a: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Arial (W1)"/>
                          <a:sym typeface="Wingdings"/>
                        </a:rPr>
                        <a:t></a:t>
                      </a: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</a:tr>
              <a:tr h="332506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Arial (W1)"/>
                        </a:rPr>
                        <a:t>Bolivia</a:t>
                      </a:r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Arial (W1)"/>
                          <a:sym typeface="Wingdings"/>
                        </a:rPr>
                        <a:t></a:t>
                      </a:r>
                      <a:r>
                        <a:rPr lang="es-MX" sz="1100" baseline="0" dirty="0" smtClean="0">
                          <a:latin typeface="Arial (W1)"/>
                          <a:sym typeface="Wingdings"/>
                        </a:rPr>
                        <a:t> (</a:t>
                      </a:r>
                      <a:r>
                        <a:rPr lang="es-MX" sz="1100" baseline="0" dirty="0" err="1" smtClean="0">
                          <a:latin typeface="Arial (W1)"/>
                          <a:sym typeface="Wingdings"/>
                        </a:rPr>
                        <a:t>Pagante</a:t>
                      </a:r>
                      <a:r>
                        <a:rPr lang="es-MX" sz="1100" baseline="0" dirty="0" smtClean="0">
                          <a:latin typeface="Arial (W1)"/>
                          <a:sym typeface="Wingdings"/>
                        </a:rPr>
                        <a:t>)</a:t>
                      </a: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</a:tr>
              <a:tr h="348327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Arial (W1)"/>
                        </a:rPr>
                        <a:t>Brasil</a:t>
                      </a:r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Arial (W1)"/>
                          <a:sym typeface="Wingdings"/>
                        </a:rPr>
                        <a:t></a:t>
                      </a:r>
                      <a:r>
                        <a:rPr lang="es-MX" sz="1100" baseline="0" dirty="0" smtClean="0">
                          <a:latin typeface="Arial (W1)"/>
                          <a:sym typeface="Wingdings"/>
                        </a:rPr>
                        <a:t> (Obras Literarias)</a:t>
                      </a: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</a:tr>
              <a:tr h="391260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Arial (W1)"/>
                        </a:rPr>
                        <a:t>Chile</a:t>
                      </a:r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Arial (W1)"/>
                          <a:sym typeface="Wingdings"/>
                        </a:rPr>
                        <a:t></a:t>
                      </a:r>
                      <a:r>
                        <a:rPr lang="es-MX" sz="1100" baseline="0" dirty="0" smtClean="0">
                          <a:latin typeface="Arial (W1)"/>
                          <a:sym typeface="Wingdings"/>
                        </a:rPr>
                        <a:t> (Derechos morales)</a:t>
                      </a: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</a:tr>
              <a:tr h="23755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Arial (W1)"/>
                        </a:rPr>
                        <a:t>Colombia</a:t>
                      </a:r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Arial (W1)"/>
                          <a:sym typeface="Wingdings"/>
                        </a:rPr>
                        <a:t></a:t>
                      </a: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</a:tr>
              <a:tr h="320630">
                <a:tc>
                  <a:txBody>
                    <a:bodyPr/>
                    <a:lstStyle/>
                    <a:p>
                      <a:pPr algn="ctr"/>
                      <a:r>
                        <a:rPr lang="es-MX" sz="1050" dirty="0" smtClean="0">
                          <a:latin typeface="Arial (W1)"/>
                        </a:rPr>
                        <a:t>Rep. Dominicana</a:t>
                      </a:r>
                      <a:endParaRPr lang="es-MX" sz="105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Arial (W1)"/>
                          <a:sym typeface="Wingdings"/>
                        </a:rPr>
                        <a:t></a:t>
                      </a: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</a:tr>
              <a:tr h="23755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Arial (W1)"/>
                        </a:rPr>
                        <a:t>El Salvador</a:t>
                      </a:r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Arial (W1)"/>
                          <a:sym typeface="Wingdings"/>
                        </a:rPr>
                        <a:t></a:t>
                      </a: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</a:tr>
              <a:tr h="391260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Arial (W1)"/>
                        </a:rPr>
                        <a:t>México</a:t>
                      </a:r>
                      <a:endParaRPr lang="es-MX" sz="105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Arial (W1)"/>
                          <a:sym typeface="Wingdings"/>
                        </a:rPr>
                        <a:t></a:t>
                      </a:r>
                      <a:r>
                        <a:rPr lang="es-MX" sz="1100" baseline="0" dirty="0" smtClean="0">
                          <a:latin typeface="Arial (W1)"/>
                          <a:sym typeface="Wingdings"/>
                        </a:rPr>
                        <a:t> (Obras de arte popular)</a:t>
                      </a: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Arial (W1)"/>
                          <a:sym typeface="Wingdings"/>
                        </a:rPr>
                        <a:t></a:t>
                      </a: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</a:tr>
              <a:tr h="23755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Arial (W1)"/>
                        </a:rPr>
                        <a:t>Nicaragua</a:t>
                      </a:r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Arial (W1)"/>
                          <a:sym typeface="Wingdings"/>
                        </a:rPr>
                        <a:t></a:t>
                      </a: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</a:tr>
              <a:tr h="23755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Arial (W1)"/>
                        </a:rPr>
                        <a:t>Panamá</a:t>
                      </a:r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Arial (W1)"/>
                          <a:sym typeface="Wingdings"/>
                        </a:rPr>
                        <a:t></a:t>
                      </a: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</a:tr>
              <a:tr h="23755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Arial (W1)"/>
                        </a:rPr>
                        <a:t>Paraguay</a:t>
                      </a:r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Arial (W1)"/>
                          <a:sym typeface="Wingdings"/>
                        </a:rPr>
                        <a:t></a:t>
                      </a: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Arial (W1)"/>
                          <a:sym typeface="Wingdings"/>
                        </a:rPr>
                        <a:t></a:t>
                      </a: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</a:tr>
              <a:tr h="23755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Arial (W1)"/>
                        </a:rPr>
                        <a:t>Perú</a:t>
                      </a:r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Arial (W1)"/>
                          <a:sym typeface="Wingdings"/>
                        </a:rPr>
                        <a:t></a:t>
                      </a: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</a:tr>
              <a:tr h="23755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Arial (W1)"/>
                        </a:rPr>
                        <a:t>San Vicente</a:t>
                      </a:r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Arial (W1)"/>
                          <a:sym typeface="Wingdings"/>
                        </a:rPr>
                        <a:t></a:t>
                      </a: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</a:tr>
              <a:tr h="308756"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latin typeface="Arial (W1)"/>
                        </a:rPr>
                        <a:t>Trinidad y Tobago</a:t>
                      </a:r>
                      <a:endParaRPr lang="es-MX" sz="10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Arial (W1)"/>
                          <a:sym typeface="Wingdings"/>
                        </a:rPr>
                        <a:t></a:t>
                      </a: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</a:tr>
              <a:tr h="23755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Arial (W1)"/>
                        </a:rPr>
                        <a:t>Venezuela</a:t>
                      </a:r>
                      <a:endParaRPr lang="es-MX" sz="1100" dirty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Arial (W1)"/>
                          <a:sym typeface="Wingdings"/>
                        </a:rPr>
                        <a:t></a:t>
                      </a: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Arial (W1)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11</a:t>
            </a:fld>
            <a:endParaRPr lang="es-ES"/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309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</a:t>
            </a:r>
            <a:r>
              <a:rPr lang="es-MX" sz="1200" dirty="0">
                <a:latin typeface="Verdana" pitchFamily="34" charset="0"/>
              </a:rPr>
              <a:t>.</a:t>
            </a:r>
            <a:endParaRPr lang="es-ES" sz="1200" dirty="0">
              <a:latin typeface="Verdana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000100" y="1142984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Normas Costumbristas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9" name="8 Conector recto"/>
          <p:cNvCxnSpPr/>
          <p:nvPr/>
        </p:nvCxnSpPr>
        <p:spPr bwMode="auto">
          <a:xfrm>
            <a:off x="1928794" y="1714488"/>
            <a:ext cx="6429420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8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357290" y="1928802"/>
            <a:ext cx="735811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No están codificadas,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No rigen la protección o uso del folclor, particularmente por extranjeros/foráneos,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No ven la tradición “viva” como propiedad,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Ciertas costumbres, como las leyes aborígenes, contienen reglas muy específicas para permitir a miembros de una tribu la representación de diseños,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12</a:t>
            </a:fld>
            <a:endParaRPr lang="es-ES"/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309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</a:t>
            </a:r>
            <a:r>
              <a:rPr lang="es-MX" sz="1200" dirty="0">
                <a:latin typeface="Verdana" pitchFamily="34" charset="0"/>
              </a:rPr>
              <a:t>.</a:t>
            </a:r>
            <a:endParaRPr lang="es-ES" sz="1200" dirty="0">
              <a:latin typeface="Verdana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214414" y="1357298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Normas Costumbristas.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9" name="8 Conector recto"/>
          <p:cNvCxnSpPr/>
          <p:nvPr/>
        </p:nvCxnSpPr>
        <p:spPr bwMode="auto">
          <a:xfrm>
            <a:off x="1643042" y="1928802"/>
            <a:ext cx="7000924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928662" y="2071678"/>
            <a:ext cx="785818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Las normas y sanciones referentes al folclor sólo parecen tener sentido para los miembros de esas comunidades,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No hay medios para hacer valer los derechos cuando expresiones del folclor son usadas por extranjeros/foráneos,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Bajo la costumbre, no se espera que los extranjeros/foráneos usen las expresiones de folclor.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sz="2000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pic>
        <p:nvPicPr>
          <p:cNvPr id="8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13</a:t>
            </a:fld>
            <a:endParaRPr lang="es-ES"/>
          </a:p>
        </p:txBody>
      </p:sp>
      <p:pic>
        <p:nvPicPr>
          <p:cNvPr id="3" name="Picture 117" descr="BARRA OLIVARES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142976" y="1214422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Ley Federal del Derecho de Autor de México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5" name="4 Conector recto"/>
          <p:cNvCxnSpPr/>
          <p:nvPr/>
        </p:nvCxnSpPr>
        <p:spPr bwMode="auto">
          <a:xfrm>
            <a:off x="1643042" y="2143116"/>
            <a:ext cx="7000924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928662" y="2428868"/>
            <a:ext cx="792961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Protege “obras” de arte popular o artesanal,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Protege también “manifestaciones primigenias” …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   que “no cuentan con autor identificable”, 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Protección contra  deformación de las “obras”,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Derecho de “libre utilización” de las “obras”,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Nombre de etnias o comunidades asociado con las “obras”,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Contradicción absoluta en estructura y conceptos. </a:t>
            </a:r>
          </a:p>
        </p:txBody>
      </p:sp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309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</a:t>
            </a:r>
            <a:r>
              <a:rPr lang="es-MX" sz="1200" dirty="0">
                <a:latin typeface="Verdana" pitchFamily="34" charset="0"/>
              </a:rPr>
              <a:t>.</a:t>
            </a:r>
            <a:endParaRPr lang="es-ES" sz="12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14</a:t>
            </a:fld>
            <a:endParaRPr lang="es-ES"/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309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</a:t>
            </a:r>
            <a:r>
              <a:rPr lang="es-MX" sz="1200" dirty="0">
                <a:latin typeface="Verdana" pitchFamily="34" charset="0"/>
              </a:rPr>
              <a:t>.</a:t>
            </a:r>
            <a:endParaRPr lang="es-ES" sz="1200" dirty="0">
              <a:latin typeface="Verdana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285852" y="1357298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Régimen de Protección al Patrimonio Cultural.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9" name="8 Conector recto"/>
          <p:cNvCxnSpPr/>
          <p:nvPr/>
        </p:nvCxnSpPr>
        <p:spPr bwMode="auto">
          <a:xfrm>
            <a:off x="1714480" y="2357430"/>
            <a:ext cx="7143800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071538" y="2643182"/>
            <a:ext cx="7429552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Esfuerzos por organismos internacionales, incluyendo a la UNESCO y la OMPI, (comunidad indígena: sujeto vulnerable). 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Esfuerzos a nivel regional, incluyendo la Directiva 93/7, la Convención de El Salvador o Acuerdo de Bangui.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Esfuerzos a nivel nacional.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sz="2000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pic>
        <p:nvPicPr>
          <p:cNvPr id="8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15</a:t>
            </a:fld>
            <a:endParaRPr lang="es-ES"/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309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</a:t>
            </a:r>
            <a:r>
              <a:rPr lang="es-MX" sz="1200" dirty="0">
                <a:latin typeface="Verdana" pitchFamily="34" charset="0"/>
              </a:rPr>
              <a:t>.</a:t>
            </a:r>
            <a:endParaRPr lang="es-ES" sz="1200" dirty="0">
              <a:latin typeface="Verdana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285852" y="1571612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Convención sobre la Protección del Patrimonio Arqueológico, Histórico y Artístico de las Naciones Americanas de 1976.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9" name="8 Conector recto"/>
          <p:cNvCxnSpPr/>
          <p:nvPr/>
        </p:nvCxnSpPr>
        <p:spPr bwMode="auto">
          <a:xfrm>
            <a:off x="1857356" y="3286124"/>
            <a:ext cx="6572296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357290" y="3929066"/>
            <a:ext cx="742955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Registro y protección el patrimonio cultural.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Se puede aplicar al folclor.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sz="2000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pic>
        <p:nvPicPr>
          <p:cNvPr id="8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16</a:t>
            </a:fld>
            <a:endParaRPr lang="es-ES"/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1000100" y="6581001"/>
            <a:ext cx="18309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</a:t>
            </a:r>
            <a:r>
              <a:rPr lang="es-MX" sz="1200" dirty="0">
                <a:latin typeface="Verdana" pitchFamily="34" charset="0"/>
              </a:rPr>
              <a:t>.</a:t>
            </a:r>
            <a:endParaRPr lang="es-ES" sz="1200" dirty="0">
              <a:latin typeface="Verdana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214414" y="1214422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Las Iniciativas para Proteger las Expresiones del Folclor se han Enfocado a: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9" name="8 Conector recto"/>
          <p:cNvCxnSpPr/>
          <p:nvPr/>
        </p:nvCxnSpPr>
        <p:spPr bwMode="auto">
          <a:xfrm>
            <a:off x="2071670" y="2428868"/>
            <a:ext cx="6286544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357290" y="2500306"/>
            <a:ext cx="7429552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Que el Occidente entienda la naturaleza y propósito del folclor,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Que el Occidente reconozca que esto es “Tradición Viva” y no necesariamente obras,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Que se haga lo necesario para preservar el folclor,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Aprender más no comercializar.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sz="2000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pic>
        <p:nvPicPr>
          <p:cNvPr id="8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72C5AF44-A0C0-4F4B-85F7-007DBC979948}" type="slidenum">
              <a:rPr lang="es-ES"/>
              <a:pPr>
                <a:defRPr/>
              </a:pPr>
              <a:t>17</a:t>
            </a:fld>
            <a:endParaRPr lang="es-ES"/>
          </a:p>
        </p:txBody>
      </p:sp>
      <p:sp>
        <p:nvSpPr>
          <p:cNvPr id="71685" name="Text Box 4"/>
          <p:cNvSpPr txBox="1">
            <a:spLocks noChangeArrowheads="1"/>
          </p:cNvSpPr>
          <p:nvPr/>
        </p:nvSpPr>
        <p:spPr bwMode="auto">
          <a:xfrm>
            <a:off x="2117725" y="38528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MX">
              <a:latin typeface="Verdana" pitchFamily="34" charset="0"/>
            </a:endParaRPr>
          </a:p>
        </p:txBody>
      </p:sp>
      <p:sp>
        <p:nvSpPr>
          <p:cNvPr id="45061" name="Rectangle 3"/>
          <p:cNvSpPr>
            <a:spLocks/>
          </p:cNvSpPr>
          <p:nvPr/>
        </p:nvSpPr>
        <p:spPr bwMode="auto">
          <a:xfrm>
            <a:off x="3143240" y="3929066"/>
            <a:ext cx="3581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s-MX" sz="2000" baseline="30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s-MX" sz="1600" dirty="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Olivares &amp; </a:t>
            </a:r>
            <a:r>
              <a:rPr lang="es-MX" sz="1600" dirty="0" err="1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</a:t>
            </a:r>
            <a:r>
              <a:rPr lang="es-MX" sz="1600" dirty="0" err="1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í</a:t>
            </a:r>
            <a:r>
              <a:rPr lang="es-MX" sz="1600" dirty="0" err="1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</a:t>
            </a:r>
            <a:r>
              <a:rPr lang="es-MX" sz="1600" dirty="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, S.C.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s-MX" sz="1600" dirty="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Luis C. Schmidt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s-MX" sz="1600" dirty="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T. (55) 5322.3000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s-MX" sz="1600" dirty="0">
                <a:solidFill>
                  <a:srgbClr val="323F7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F. (55) 5322.3001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s-MX" sz="160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hlinkClick r:id="rId3"/>
              </a:rPr>
              <a:t>lsr@olivares.com.mx</a:t>
            </a:r>
            <a:endParaRPr lang="es-MX" sz="1600" dirty="0">
              <a:solidFill>
                <a:srgbClr val="0000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s-MX" sz="160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hlinkClick r:id="rId4"/>
              </a:rPr>
              <a:t>www.olivares.com.mx</a:t>
            </a:r>
            <a:endParaRPr lang="es-MX" sz="1600" dirty="0">
              <a:solidFill>
                <a:srgbClr val="0000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s-MX" sz="1600" dirty="0">
              <a:solidFill>
                <a:srgbClr val="0033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pic>
        <p:nvPicPr>
          <p:cNvPr id="71687" name="Picture 7" descr="OLI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3276600"/>
            <a:ext cx="9906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1066800" y="1676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16200000" algn="ctr" rotWithShape="0">
              <a:schemeClr val="bg2"/>
            </a:outerShdw>
          </a:effectLst>
        </p:spPr>
        <p:txBody>
          <a:bodyPr anchor="b"/>
          <a:lstStyle/>
          <a:p>
            <a:pPr algn="ctr" eaLnBrk="0" hangingPunct="0">
              <a:defRPr/>
            </a:pPr>
            <a:r>
              <a:rPr lang="es-ES_tradnl" sz="4400" dirty="0">
                <a:solidFill>
                  <a:srgbClr val="FFFF95"/>
                </a:solidFill>
                <a:latin typeface="Calibri" pitchFamily="34" charset="0"/>
              </a:rPr>
              <a:t>¡</a:t>
            </a:r>
            <a:r>
              <a:rPr lang="es-ES_tradnl" sz="4400" dirty="0" smtClean="0">
                <a:solidFill>
                  <a:srgbClr val="FFFF95"/>
                </a:solidFill>
                <a:latin typeface="Calibri" pitchFamily="34" charset="0"/>
              </a:rPr>
              <a:t>Gracias por su amable atención!</a:t>
            </a:r>
            <a:endParaRPr lang="es-ES_tradnl" sz="4400" dirty="0">
              <a:solidFill>
                <a:srgbClr val="FFFF95"/>
              </a:solidFill>
              <a:latin typeface="Calibri" pitchFamily="34" charset="0"/>
            </a:endParaRPr>
          </a:p>
        </p:txBody>
      </p:sp>
      <p:sp>
        <p:nvSpPr>
          <p:cNvPr id="71689" name="Text Box 3"/>
          <p:cNvSpPr txBox="1">
            <a:spLocks noChangeArrowheads="1"/>
          </p:cNvSpPr>
          <p:nvPr/>
        </p:nvSpPr>
        <p:spPr bwMode="auto">
          <a:xfrm>
            <a:off x="1071538" y="6581001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pic>
        <p:nvPicPr>
          <p:cNvPr id="9" name="Picture 117" descr="BARRA OLIVARES"/>
          <p:cNvPicPr preferRelativeResize="0"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DD1C498F-8A61-4BF4-93E9-A79E6D3CD9B4}" type="slidenum">
              <a:rPr lang="es-ES"/>
              <a:pPr>
                <a:defRPr/>
              </a:pPr>
              <a:t>2</a:t>
            </a:fld>
            <a:endParaRPr lang="es-ES" dirty="0"/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1142976" y="6550223"/>
            <a:ext cx="177644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2011Olivares </a:t>
            </a:r>
            <a:r>
              <a:rPr lang="es-MX" sz="900" dirty="0">
                <a:latin typeface="Verdana" pitchFamily="34" charset="0"/>
              </a:rPr>
              <a:t>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1736725" y="37655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MX">
              <a:latin typeface="Verdana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685800" y="3581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16200000" algn="ctr" rotWithShape="0">
              <a:schemeClr val="bg2"/>
            </a:outerShdw>
          </a:effectLst>
        </p:spPr>
        <p:txBody>
          <a:bodyPr anchor="b"/>
          <a:lstStyle/>
          <a:p>
            <a:pPr algn="ctr" eaLnBrk="0" hangingPunct="0">
              <a:defRPr/>
            </a:pPr>
            <a:endParaRPr lang="es-ES_tradnl">
              <a:solidFill>
                <a:srgbClr val="BFC1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11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cxnSp>
        <p:nvCxnSpPr>
          <p:cNvPr id="8" name="7 Conector recto"/>
          <p:cNvCxnSpPr/>
          <p:nvPr/>
        </p:nvCxnSpPr>
        <p:spPr bwMode="auto">
          <a:xfrm>
            <a:off x="1643042" y="2071678"/>
            <a:ext cx="6715172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357290" y="1142984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El Folclor es conocimiento Tradicional Expresado en: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1357290" y="2071678"/>
            <a:ext cx="750099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Lenguaje</a:t>
            </a: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 (historias, epopeyas, leyendas, poesía),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Música</a:t>
            </a: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 (canciones folclóricas o música instrumental).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Actividad Espiritual </a:t>
            </a: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(bailes, rituales o ceremonias),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Artesanías y Oficios </a:t>
            </a: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(dibujos, pinturas, esculturas, alfarería, joyería, textiles).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142976" y="6550223"/>
            <a:ext cx="177644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2011Olivares </a:t>
            </a:r>
            <a:r>
              <a:rPr lang="es-MX" sz="900" dirty="0">
                <a:latin typeface="Verdana" pitchFamily="34" charset="0"/>
              </a:rPr>
              <a:t>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1571604" y="2643182"/>
            <a:ext cx="735811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Una forma de vida, supervivencia o autodeterminación,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Representación de la tierra, el ser humano, la comunidad indígena o la vida espiritual,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Tradición “viva” y  en evolución continua,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Transmisión hecha en vida. </a:t>
            </a:r>
          </a:p>
        </p:txBody>
      </p:sp>
      <p:cxnSp>
        <p:nvCxnSpPr>
          <p:cNvPr id="6" name="5 Conector recto"/>
          <p:cNvCxnSpPr/>
          <p:nvPr/>
        </p:nvCxnSpPr>
        <p:spPr bwMode="auto">
          <a:xfrm>
            <a:off x="2214546" y="2500306"/>
            <a:ext cx="6000792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7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142976" y="1285860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Para las Comunidades Indígenas, el Folclor representa: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E21D1DA5-B915-4B61-8DC3-9EE75FE5A932}" type="slidenum">
              <a:rPr lang="es-ES"/>
              <a:pPr>
                <a:defRPr/>
              </a:pPr>
              <a:t>4</a:t>
            </a:fld>
            <a:endParaRPr lang="es-ES" dirty="0"/>
          </a:p>
        </p:txBody>
      </p:sp>
      <p:sp>
        <p:nvSpPr>
          <p:cNvPr id="4103" name="Text Box 3"/>
          <p:cNvSpPr txBox="1">
            <a:spLocks noChangeArrowheads="1"/>
          </p:cNvSpPr>
          <p:nvPr/>
        </p:nvSpPr>
        <p:spPr bwMode="auto">
          <a:xfrm>
            <a:off x="1071538" y="6581001"/>
            <a:ext cx="242889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500166" y="1857364"/>
            <a:ext cx="7286644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sz="1800" dirty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2000232" y="2714620"/>
            <a:ext cx="642945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Bienes sujetos a propiedad,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Productos que pueden ser enajenados,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Mercancía decorativa,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Obras creadas para divertir. </a:t>
            </a:r>
            <a:endParaRPr lang="es-MX" dirty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928794" y="1285860"/>
            <a:ext cx="6143636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Lo que no representa: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11" name="10 Conector recto"/>
          <p:cNvCxnSpPr/>
          <p:nvPr/>
        </p:nvCxnSpPr>
        <p:spPr bwMode="auto">
          <a:xfrm>
            <a:off x="2143108" y="2000240"/>
            <a:ext cx="6215106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D02C8B8F-8251-4D7C-A556-CC25EB2A2552}" type="slidenum">
              <a:rPr lang="es-ES"/>
              <a:pPr>
                <a:defRPr/>
              </a:pPr>
              <a:t>5</a:t>
            </a:fld>
            <a:endParaRPr lang="es-ES" dirty="0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1071538" y="2643182"/>
            <a:ext cx="77724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ES" sz="28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1785918" y="4071942"/>
            <a:ext cx="66357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s-MX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1857356" y="5072074"/>
            <a:ext cx="66357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s-MX" sz="4800" b="1" baseline="30000" dirty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ES" sz="28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87051" name="Text Box 3"/>
          <p:cNvSpPr txBox="1">
            <a:spLocks noChangeArrowheads="1"/>
          </p:cNvSpPr>
          <p:nvPr/>
        </p:nvSpPr>
        <p:spPr bwMode="auto">
          <a:xfrm>
            <a:off x="1142976" y="6550223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28728" y="1285860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Para las Civilizaciones Occidentales, el Folclor representa: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571604" y="2857496"/>
            <a:ext cx="707236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“Información” de acceso libre,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“Datos” que pueden usarse para crear compilaciones,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“Obras” cuyos “autores” son personas indígenas.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cxnSp>
        <p:nvCxnSpPr>
          <p:cNvPr id="14" name="13 Conector recto"/>
          <p:cNvCxnSpPr/>
          <p:nvPr/>
        </p:nvCxnSpPr>
        <p:spPr bwMode="auto">
          <a:xfrm>
            <a:off x="1643042" y="2214554"/>
            <a:ext cx="6929486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1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6</a:t>
            </a:fld>
            <a:endParaRPr lang="es-ES" dirty="0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1428728" y="1357298"/>
            <a:ext cx="771527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1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357290" y="1142984"/>
            <a:ext cx="746760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sz="1800" b="1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sz="1800" b="1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000100" y="6550223"/>
            <a:ext cx="295750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643042" y="3571876"/>
            <a:ext cx="728664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1428728" y="3000372"/>
            <a:ext cx="7286644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endParaRPr lang="es-MX" dirty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1071538" y="1142984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Conflicto entre Folclor y Obras Artísticas.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20" name="19 Conector recto"/>
          <p:cNvCxnSpPr/>
          <p:nvPr/>
        </p:nvCxnSpPr>
        <p:spPr bwMode="auto">
          <a:xfrm>
            <a:off x="1785918" y="2000240"/>
            <a:ext cx="6643734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1428728" y="2071678"/>
            <a:ext cx="750099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Conflicto dado entre costumbres indígenas y leyes occidentales,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Los sistemas occidentales no respetan las costumbres indígenas,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El derecho de autor es incompatible con las costumbres indígenas,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¿El derecho de autor protege las expresiones del folclor aunque sólo sean “información”?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  <p:sp>
        <p:nvSpPr>
          <p:cNvPr id="8" name="Text Box 44"/>
          <p:cNvSpPr txBox="1">
            <a:spLocks noChangeArrowheads="1"/>
          </p:cNvSpPr>
          <p:nvPr/>
        </p:nvSpPr>
        <p:spPr bwMode="auto">
          <a:xfrm>
            <a:off x="1071538" y="6596390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214414" y="1571612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Protección Internacional: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285852" y="2928934"/>
            <a:ext cx="7572428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Convención de Berna – Autor no identificado (Artículo 15 (IV),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ADPIC – Colecciones y bases de datos,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Convención de Roma y WPPT – Derechos de artistas intérpretes o ejecutantes,</a:t>
            </a:r>
            <a:endParaRPr lang="es-MX" dirty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</p:txBody>
      </p:sp>
      <p:cxnSp>
        <p:nvCxnSpPr>
          <p:cNvPr id="11" name="10 Conector recto"/>
          <p:cNvCxnSpPr/>
          <p:nvPr/>
        </p:nvCxnSpPr>
        <p:spPr bwMode="auto">
          <a:xfrm>
            <a:off x="1857356" y="2428868"/>
            <a:ext cx="6286544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1071538" y="6596390"/>
            <a:ext cx="18309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</a:t>
            </a:r>
            <a:r>
              <a:rPr lang="es-MX" sz="1200" dirty="0">
                <a:latin typeface="Verdana" pitchFamily="34" charset="0"/>
              </a:rPr>
              <a:t>.</a:t>
            </a:r>
            <a:endParaRPr lang="es-ES" sz="1200" dirty="0">
              <a:latin typeface="Verdana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214414" y="1142984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Protección Regional: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8" name="7 Conector recto"/>
          <p:cNvCxnSpPr/>
          <p:nvPr/>
        </p:nvCxnSpPr>
        <p:spPr bwMode="auto">
          <a:xfrm>
            <a:off x="1857356" y="1714488"/>
            <a:ext cx="6572296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214414" y="1785926"/>
            <a:ext cx="742955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TLC</a:t>
            </a: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 – Derechos similares a los establecidos en el ADPIC,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MERCOSUR</a:t>
            </a: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 – No contiene disposiciones de derecho de autor,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Tratado de Cartagena </a:t>
            </a: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– Decisión 351 de ley de derecho de autor. No se refiere al folclor. Protección de Bases de Datos,</a:t>
            </a: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s-MX" dirty="0" smtClean="0">
              <a:effectLst>
                <a:outerShdw blurRad="38100" dist="38100" dir="2700000" algn="tl">
                  <a:srgbClr val="000000"/>
                </a:outerShdw>
              </a:effectLst>
              <a:cs typeface="Arial (W1)" pitchFamily="34" charset="0"/>
            </a:endParaRPr>
          </a:p>
          <a:p>
            <a:pPr marL="742950" lvl="1" indent="-285750" algn="just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</a:pPr>
            <a:r>
              <a:rPr lang="es-MX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Convención Centroamericana </a:t>
            </a:r>
            <a:r>
              <a:rPr lang="es-MX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 (W1)" pitchFamily="34" charset="0"/>
              </a:rPr>
              <a:t>– Revocada desde el 1 de enero de 2000.</a:t>
            </a:r>
          </a:p>
        </p:txBody>
      </p:sp>
      <p:pic>
        <p:nvPicPr>
          <p:cNvPr id="10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C08B7-9E22-4B4B-B174-344D83A5E6F9}" type="slidenum">
              <a:rPr lang="es-ES" smtClean="0"/>
              <a:pPr>
                <a:defRPr/>
              </a:pPr>
              <a:t>9</a:t>
            </a:fld>
            <a:endParaRPr lang="es-ES"/>
          </a:p>
        </p:txBody>
      </p:sp>
      <p:cxnSp>
        <p:nvCxnSpPr>
          <p:cNvPr id="4" name="3 Conector recto"/>
          <p:cNvCxnSpPr/>
          <p:nvPr/>
        </p:nvCxnSpPr>
        <p:spPr bwMode="auto">
          <a:xfrm>
            <a:off x="1428728" y="2071678"/>
            <a:ext cx="7286676" cy="0"/>
          </a:xfrm>
          <a:prstGeom prst="line">
            <a:avLst/>
          </a:prstGeom>
          <a:solidFill>
            <a:schemeClr val="accent1"/>
          </a:solidFill>
          <a:ln w="15875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1071538" y="6596390"/>
            <a:ext cx="18165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 dirty="0">
                <a:latin typeface="Verdana" pitchFamily="34" charset="0"/>
              </a:rPr>
              <a:t>©</a:t>
            </a:r>
            <a:r>
              <a:rPr lang="es-MX" sz="900" dirty="0">
                <a:latin typeface="Verdana" pitchFamily="34" charset="0"/>
              </a:rPr>
              <a:t> </a:t>
            </a:r>
            <a:r>
              <a:rPr lang="es-MX" sz="900" dirty="0" smtClean="0">
                <a:latin typeface="Verdana" pitchFamily="34" charset="0"/>
              </a:rPr>
              <a:t>2011 </a:t>
            </a:r>
            <a:r>
              <a:rPr lang="es-MX" sz="900" dirty="0">
                <a:latin typeface="Verdana" pitchFamily="34" charset="0"/>
              </a:rPr>
              <a:t>Olivares &amp; </a:t>
            </a:r>
            <a:r>
              <a:rPr lang="es-MX" sz="900" dirty="0" err="1">
                <a:latin typeface="Verdana" pitchFamily="34" charset="0"/>
              </a:rPr>
              <a:t>Cía</a:t>
            </a:r>
            <a:r>
              <a:rPr lang="es-MX" sz="900" dirty="0">
                <a:latin typeface="Verdana" pitchFamily="34" charset="0"/>
              </a:rPr>
              <a:t>, S.C.</a:t>
            </a:r>
            <a:endParaRPr lang="es-ES" sz="900" dirty="0">
              <a:latin typeface="Verdana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071538" y="1142984"/>
            <a:ext cx="7429552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MX" sz="2800" b="1" dirty="0" smtClean="0">
                <a:solidFill>
                  <a:srgbClr val="FFFF95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Diferencias entre Folclor y Obras Artísticas.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es-MX" sz="2800" b="1" dirty="0" smtClean="0">
              <a:solidFill>
                <a:srgbClr val="FFFF95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9" name="Picture 117" descr="BARRA OLIVARES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715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1357290" y="2071678"/>
          <a:ext cx="7429584" cy="4357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2"/>
                <a:gridCol w="3571932"/>
              </a:tblGrid>
              <a:tr h="544412">
                <a:tc>
                  <a:txBody>
                    <a:bodyPr/>
                    <a:lstStyle/>
                    <a:p>
                      <a:r>
                        <a:rPr lang="es-MX" sz="2400" u="sng" baseline="0" dirty="0" smtClean="0">
                          <a:solidFill>
                            <a:srgbClr val="FFFF95"/>
                          </a:solidFill>
                          <a:latin typeface="Arial (W1)"/>
                        </a:rPr>
                        <a:t>Obras</a:t>
                      </a:r>
                      <a:r>
                        <a:rPr lang="es-MX" sz="2400" baseline="0" dirty="0" smtClean="0">
                          <a:solidFill>
                            <a:srgbClr val="FFFF95"/>
                          </a:solidFill>
                          <a:latin typeface="Arial (W1)"/>
                        </a:rPr>
                        <a:t>:</a:t>
                      </a:r>
                      <a:endParaRPr lang="es-MX" baseline="0" dirty="0">
                        <a:solidFill>
                          <a:srgbClr val="FFFF95"/>
                        </a:solidFill>
                        <a:latin typeface="Arial (W1)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2400" u="sng" baseline="0" dirty="0" smtClean="0">
                          <a:solidFill>
                            <a:srgbClr val="FFFF95"/>
                          </a:solidFill>
                          <a:latin typeface="Arial (W1)"/>
                        </a:rPr>
                        <a:t>Folklore:</a:t>
                      </a:r>
                      <a:endParaRPr lang="es-MX" sz="2400" u="sng" baseline="0" dirty="0">
                        <a:solidFill>
                          <a:srgbClr val="FFFF95"/>
                        </a:solidFill>
                        <a:latin typeface="Arial (W1)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1579">
                <a:tc>
                  <a:txBody>
                    <a:bodyPr/>
                    <a:lstStyle/>
                    <a:p>
                      <a:r>
                        <a:rPr lang="es-MX" sz="169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- Expresiones individuales</a:t>
                      </a:r>
                      <a:endParaRPr lang="es-MX" sz="1690" dirty="0">
                        <a:solidFill>
                          <a:schemeClr val="tx1"/>
                        </a:solidFill>
                        <a:latin typeface="Arial (W1)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9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- Expresiones colectivas</a:t>
                      </a:r>
                      <a:endParaRPr lang="es-MX" sz="1690" dirty="0">
                        <a:solidFill>
                          <a:schemeClr val="tx1"/>
                        </a:solidFill>
                        <a:latin typeface="Arial (W1)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1579">
                <a:tc>
                  <a:txBody>
                    <a:bodyPr/>
                    <a:lstStyle/>
                    <a:p>
                      <a:r>
                        <a:rPr lang="es-MX" sz="169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- Originales</a:t>
                      </a:r>
                      <a:endParaRPr lang="es-MX" sz="1690" dirty="0">
                        <a:solidFill>
                          <a:schemeClr val="tx1"/>
                        </a:solidFill>
                        <a:latin typeface="Arial (W1)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9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- Tradicionales</a:t>
                      </a:r>
                      <a:r>
                        <a:rPr lang="es-MX" sz="1690" baseline="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 (patrones repetidos)</a:t>
                      </a:r>
                      <a:endParaRPr lang="es-MX" sz="1690" dirty="0">
                        <a:solidFill>
                          <a:schemeClr val="tx1"/>
                        </a:solidFill>
                        <a:latin typeface="Arial (W1)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1579">
                <a:tc>
                  <a:txBody>
                    <a:bodyPr/>
                    <a:lstStyle/>
                    <a:p>
                      <a:r>
                        <a:rPr lang="es-MX" sz="169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- Fijadas</a:t>
                      </a:r>
                      <a:endParaRPr lang="es-MX" sz="1690" dirty="0">
                        <a:solidFill>
                          <a:schemeClr val="tx1"/>
                        </a:solidFill>
                        <a:latin typeface="Arial (W1)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9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- No Fijadas</a:t>
                      </a:r>
                      <a:endParaRPr lang="es-MX" sz="1690" dirty="0">
                        <a:solidFill>
                          <a:schemeClr val="tx1"/>
                        </a:solidFill>
                        <a:latin typeface="Arial (W1)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1579">
                <a:tc>
                  <a:txBody>
                    <a:bodyPr/>
                    <a:lstStyle/>
                    <a:p>
                      <a:r>
                        <a:rPr lang="es-MX" sz="169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- Derechos económicos y</a:t>
                      </a:r>
                      <a:r>
                        <a:rPr lang="es-MX" sz="1690" baseline="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 transmisión</a:t>
                      </a:r>
                      <a:endParaRPr lang="es-MX" sz="1690" dirty="0">
                        <a:solidFill>
                          <a:schemeClr val="tx1"/>
                        </a:solidFill>
                        <a:latin typeface="Arial (W1)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9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- No hay derechos</a:t>
                      </a:r>
                      <a:r>
                        <a:rPr lang="es-MX" sz="1690" baseline="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 ni transmisión</a:t>
                      </a:r>
                      <a:endParaRPr lang="es-MX" sz="1690" dirty="0">
                        <a:solidFill>
                          <a:schemeClr val="tx1"/>
                        </a:solidFill>
                        <a:latin typeface="Arial (W1)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1579">
                <a:tc>
                  <a:txBody>
                    <a:bodyPr/>
                    <a:lstStyle/>
                    <a:p>
                      <a:r>
                        <a:rPr lang="es-MX" sz="169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- Derechos morales</a:t>
                      </a:r>
                      <a:endParaRPr lang="es-MX" sz="1690" dirty="0">
                        <a:solidFill>
                          <a:schemeClr val="tx1"/>
                        </a:solidFill>
                        <a:latin typeface="Arial (W1)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9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- No</a:t>
                      </a:r>
                      <a:r>
                        <a:rPr lang="es-MX" sz="1690" baseline="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 hay derechos morales</a:t>
                      </a:r>
                      <a:endParaRPr lang="es-MX" sz="1690" dirty="0">
                        <a:solidFill>
                          <a:schemeClr val="tx1"/>
                        </a:solidFill>
                        <a:latin typeface="Arial (W1)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1579">
                <a:tc>
                  <a:txBody>
                    <a:bodyPr/>
                    <a:lstStyle/>
                    <a:p>
                      <a:r>
                        <a:rPr lang="es-MX" sz="169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- Término y expiración</a:t>
                      </a:r>
                      <a:endParaRPr lang="es-MX" sz="1690" dirty="0">
                        <a:solidFill>
                          <a:schemeClr val="tx1"/>
                        </a:solidFill>
                        <a:latin typeface="Arial (W1)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9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- No hay término</a:t>
                      </a:r>
                      <a:r>
                        <a:rPr lang="es-MX" sz="1690" baseline="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 ni expiración</a:t>
                      </a:r>
                      <a:endParaRPr lang="es-MX" sz="1690" dirty="0">
                        <a:solidFill>
                          <a:schemeClr val="tx1"/>
                        </a:solidFill>
                        <a:latin typeface="Arial (W1)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1579">
                <a:tc>
                  <a:txBody>
                    <a:bodyPr/>
                    <a:lstStyle/>
                    <a:p>
                      <a:r>
                        <a:rPr lang="es-MX" sz="169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- Dominio</a:t>
                      </a:r>
                      <a:r>
                        <a:rPr lang="es-MX" sz="1690" baseline="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 público</a:t>
                      </a:r>
                      <a:endParaRPr lang="es-MX" sz="1690" dirty="0">
                        <a:solidFill>
                          <a:schemeClr val="tx1"/>
                        </a:solidFill>
                        <a:latin typeface="Arial (W1)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9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- No hay</a:t>
                      </a:r>
                      <a:r>
                        <a:rPr lang="es-MX" sz="1690" baseline="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 dominio público</a:t>
                      </a:r>
                      <a:endParaRPr lang="es-MX" sz="1690" dirty="0">
                        <a:solidFill>
                          <a:schemeClr val="tx1"/>
                        </a:solidFill>
                        <a:latin typeface="Arial (W1)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2254">
                <a:tc>
                  <a:txBody>
                    <a:bodyPr/>
                    <a:lstStyle/>
                    <a:p>
                      <a:r>
                        <a:rPr lang="es-MX" sz="169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- Regido por leyes internacionales</a:t>
                      </a:r>
                      <a:r>
                        <a:rPr lang="es-MX" sz="1690" baseline="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 y    nacionales del derecho de autor</a:t>
                      </a:r>
                      <a:endParaRPr lang="es-MX" sz="1690" dirty="0">
                        <a:solidFill>
                          <a:schemeClr val="tx1"/>
                        </a:solidFill>
                        <a:latin typeface="Arial (W1)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69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- Regidas por</a:t>
                      </a:r>
                      <a:r>
                        <a:rPr lang="es-MX" sz="1690" baseline="0" dirty="0" smtClean="0">
                          <a:solidFill>
                            <a:schemeClr val="tx1"/>
                          </a:solidFill>
                          <a:latin typeface="Arial (W1)"/>
                        </a:rPr>
                        <a:t> costumbres</a:t>
                      </a:r>
                      <a:endParaRPr lang="es-MX" sz="1690" dirty="0">
                        <a:solidFill>
                          <a:schemeClr val="tx1"/>
                        </a:solidFill>
                        <a:latin typeface="Arial (W1)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zur">
  <a:themeElements>
    <a:clrScheme name="Azur 4">
      <a:dk1>
        <a:srgbClr val="000000"/>
      </a:dk1>
      <a:lt1>
        <a:srgbClr val="FFFFFF"/>
      </a:lt1>
      <a:dk2>
        <a:srgbClr val="82CCFA"/>
      </a:dk2>
      <a:lt2>
        <a:srgbClr val="00FFFF"/>
      </a:lt2>
      <a:accent1>
        <a:srgbClr val="00CCCC"/>
      </a:accent1>
      <a:accent2>
        <a:srgbClr val="6666FF"/>
      </a:accent2>
      <a:accent3>
        <a:srgbClr val="C1E2FC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(W1)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(W1)" pitchFamily="34" charset="0"/>
          </a:defRPr>
        </a:defPPr>
      </a:lstStyle>
    </a:lnDef>
  </a:objectDefaults>
  <a:extraClrSchemeLst>
    <a:extraClrScheme>
      <a:clrScheme name="Azur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 4">
        <a:dk1>
          <a:srgbClr val="000000"/>
        </a:dk1>
        <a:lt1>
          <a:srgbClr val="FFFFFF"/>
        </a:lt1>
        <a:dk2>
          <a:srgbClr val="82CCFA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C1E2FC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Office\Templates\Diseños de presentaciones\Azur.pot</Template>
  <TotalTime>8983</TotalTime>
  <Words>1057</Words>
  <Application>Microsoft Office PowerPoint</Application>
  <PresentationFormat>Presentación en pantalla (4:3)</PresentationFormat>
  <Paragraphs>254</Paragraphs>
  <Slides>17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Azur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Company>Olivares &amp; Cia.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Olivares &amp; Cia.</dc:creator>
  <cp:lastModifiedBy>CNCA</cp:lastModifiedBy>
  <cp:revision>1407</cp:revision>
  <dcterms:created xsi:type="dcterms:W3CDTF">2008-02-19T18:51:21Z</dcterms:created>
  <dcterms:modified xsi:type="dcterms:W3CDTF">2011-11-09T01:17:26Z</dcterms:modified>
</cp:coreProperties>
</file>